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1" r:id="rId1"/>
    <p:sldMasterId id="2147484216" r:id="rId2"/>
  </p:sldMasterIdLst>
  <p:notesMasterIdLst>
    <p:notesMasterId r:id="rId19"/>
  </p:notesMasterIdLst>
  <p:sldIdLst>
    <p:sldId id="256" r:id="rId3"/>
    <p:sldId id="266" r:id="rId4"/>
    <p:sldId id="295" r:id="rId5"/>
    <p:sldId id="296" r:id="rId6"/>
    <p:sldId id="293" r:id="rId7"/>
    <p:sldId id="294" r:id="rId8"/>
    <p:sldId id="300" r:id="rId9"/>
    <p:sldId id="301" r:id="rId10"/>
    <p:sldId id="302" r:id="rId11"/>
    <p:sldId id="303" r:id="rId12"/>
    <p:sldId id="297" r:id="rId13"/>
    <p:sldId id="292" r:id="rId14"/>
    <p:sldId id="289" r:id="rId15"/>
    <p:sldId id="298" r:id="rId16"/>
    <p:sldId id="299" r:id="rId17"/>
    <p:sldId id="30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141812"/>
    <a:srgbClr val="271E22"/>
    <a:srgbClr val="0F100D"/>
    <a:srgbClr val="F7F7F7"/>
    <a:srgbClr val="B01513"/>
    <a:srgbClr val="081828"/>
    <a:srgbClr val="57A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54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ADB16-5086-4FCD-B225-7812C8CDDAE1}" type="datetimeFigureOut">
              <a:rPr lang="fr-CH" smtClean="0"/>
              <a:t>23.01.2016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52DB8-34A8-4539-AD58-9FBBD5794A6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9889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52DB8-34A8-4539-AD58-9FBBD5794A63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8265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Tondre </a:t>
            </a:r>
            <a:r>
              <a:rPr lang="fr-CH" smtClean="0"/>
              <a:t>la banquise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52DB8-34A8-4539-AD58-9FBBD5794A63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437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 algn="ctr">
              <a:buNone/>
              <a:defRPr sz="2100"/>
            </a:lvl2pPr>
            <a:lvl3pPr marL="685783" indent="0" algn="ctr">
              <a:buNone/>
              <a:defRPr sz="1800"/>
            </a:lvl3pPr>
            <a:lvl4pPr marL="1028674" indent="0" algn="ctr">
              <a:buNone/>
              <a:defRPr sz="1500"/>
            </a:lvl4pPr>
            <a:lvl5pPr marL="1371566" indent="0" algn="ctr">
              <a:buNone/>
              <a:defRPr sz="1500"/>
            </a:lvl5pPr>
            <a:lvl6pPr marL="1714457" indent="0" algn="ctr">
              <a:buNone/>
              <a:defRPr sz="1500"/>
            </a:lvl6pPr>
            <a:lvl7pPr marL="2057349" indent="0" algn="ctr">
              <a:buNone/>
              <a:defRPr sz="1500"/>
            </a:lvl7pPr>
            <a:lvl8pPr marL="2400240" indent="0" algn="ctr">
              <a:buNone/>
              <a:defRPr sz="1500"/>
            </a:lvl8pPr>
            <a:lvl9pPr marL="2743131" indent="0" algn="ctr">
              <a:buNone/>
              <a:defRPr sz="15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8C7F-49A4-4D5E-ABA4-B712F4273BDB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2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9D2D-5A99-4ABE-8CA2-4782BF11C422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435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0369"/>
            <a:ext cx="5800725" cy="581183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621AE-80D3-4637-84FF-178FCBFA5DB6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06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7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7" y="4777382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8C7F-49A4-4D5E-ABA4-B712F4273BDB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60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200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2" y="624110"/>
            <a:ext cx="6589199" cy="128089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6" y="2133600"/>
            <a:ext cx="6591985" cy="377762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DB6BD-CE19-471D-83F2-C23FDF8BCC2E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9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736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6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1707-C7AC-4740-B547-3759E78C32E0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9" y="3166529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2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38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7" y="2136708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8" y="2136708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F414-A15F-455E-B832-35F3F451AB9B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9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5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475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90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5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6" y="2799662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72FBF-DC6C-42F0-B144-0F0EA192601D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9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5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78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5E43B-C70D-41AD-AADB-B6C15AC8440A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9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96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0925-91FE-4457-9AB4-F7A56036F939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9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21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5" y="446091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FC76D-DD53-48A6-9006-160004FC15B3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9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12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DB6BD-CE19-471D-83F2-C23FDF8BCC2E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931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6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6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788B-61A5-4407-B76A-99EF108E03BA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9" y="4910662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9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7116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6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2197D-E043-4DC2-8E99-CC2D1BE62A73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9" y="3166529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2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81153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4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6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2197D-E043-4DC2-8E99-CC2D1BE62A73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9" y="3166529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2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7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4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7926186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2438403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6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2197D-E043-4DC2-8E99-CC2D1BE62A73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9" y="4910662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9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452375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4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6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6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2197D-E043-4DC2-8E99-CC2D1BE62A73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9" y="4910662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9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7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4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597785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6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6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2197D-E043-4DC2-8E99-CC2D1BE62A73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9" y="4910662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9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495769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9D2D-5A99-4ABE-8CA2-4782BF11C422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9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10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8"/>
            <a:ext cx="1656132" cy="5283817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8"/>
            <a:ext cx="4716348" cy="528381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621AE-80D3-4637-84FF-178FCBFA5DB6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9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0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40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1707-C7AC-4740-B547-3759E78C32E0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39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F414-A15F-455E-B832-35F3F451AB9B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73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7"/>
            <a:ext cx="3867150" cy="368052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3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3" y="2507557"/>
            <a:ext cx="3886201" cy="368052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72FBF-DC6C-42F0-B144-0F0EA192601D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32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5E43B-C70D-41AD-AADB-B6C15AC8440A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1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0925-91FE-4457-9AB4-F7A56036F939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46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7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FC76D-DD53-48A6-9006-160004FC15B3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98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0788B-61A5-4407-B76A-99EF108E03BA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614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322197D-E043-4DC2-8E99-CC2D1BE62A73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spcBef>
          <a:spcPct val="20000"/>
        </a:spcBef>
        <a:buFont typeface="Wingdings 2" pitchFamily="18" charset="2"/>
        <a:buChar char="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Wingdings 2" pitchFamily="18" charset="2"/>
        <a:buChar char="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Wingdings 2" pitchFamily="18" charset="2"/>
        <a:buChar char="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spcBef>
          <a:spcPct val="20000"/>
        </a:spcBef>
        <a:buFont typeface="Wingdings 2" pitchFamily="18" charset="2"/>
        <a:buChar char="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6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91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2197D-E043-4DC2-8E99-CC2D1BE62A73}" type="datetime1">
              <a:rPr lang="en-US" smtClean="0"/>
              <a:t>1/23/2016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11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5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78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7" r:id="rId1"/>
    <p:sldLayoutId id="2147484218" r:id="rId2"/>
    <p:sldLayoutId id="2147484219" r:id="rId3"/>
    <p:sldLayoutId id="2147484220" r:id="rId4"/>
    <p:sldLayoutId id="2147484221" r:id="rId5"/>
    <p:sldLayoutId id="2147484222" r:id="rId6"/>
    <p:sldLayoutId id="2147484223" r:id="rId7"/>
    <p:sldLayoutId id="2147484224" r:id="rId8"/>
    <p:sldLayoutId id="2147484225" r:id="rId9"/>
    <p:sldLayoutId id="2147484226" r:id="rId10"/>
    <p:sldLayoutId id="2147484227" r:id="rId11"/>
    <p:sldLayoutId id="2147484228" r:id="rId12"/>
    <p:sldLayoutId id="2147484229" r:id="rId13"/>
    <p:sldLayoutId id="2147484230" r:id="rId14"/>
    <p:sldLayoutId id="2147484231" r:id="rId15"/>
    <p:sldLayoutId id="2147484232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e 1024"/>
          <p:cNvGrpSpPr/>
          <p:nvPr/>
        </p:nvGrpSpPr>
        <p:grpSpPr>
          <a:xfrm>
            <a:off x="0" y="-6756400"/>
            <a:ext cx="9156700" cy="13614400"/>
            <a:chOff x="0" y="-6756400"/>
            <a:chExt cx="9156700" cy="13614400"/>
          </a:xfrm>
        </p:grpSpPr>
        <p:pic>
          <p:nvPicPr>
            <p:cNvPr id="1024" name="Image 1023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132" name="Image 131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" y="-6756400"/>
              <a:ext cx="9144000" cy="6858000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69943" y="3772641"/>
            <a:ext cx="8557301" cy="1646303"/>
          </a:xfrm>
        </p:spPr>
        <p:txBody>
          <a:bodyPr/>
          <a:lstStyle/>
          <a:p>
            <a:pPr algn="l"/>
            <a:r>
              <a:rPr lang="fr-CH" sz="8800" dirty="0"/>
              <a:t>Projet </a:t>
            </a:r>
            <a:r>
              <a:rPr lang="fr-CH" sz="8800" b="1" dirty="0"/>
              <a:t>TWEB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748923" y="5381637"/>
            <a:ext cx="2690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/>
              <a:t>Étudiants</a:t>
            </a:r>
          </a:p>
          <a:p>
            <a:r>
              <a:rPr lang="fr-CH" sz="1400" dirty="0"/>
              <a:t>Purro J.</a:t>
            </a:r>
          </a:p>
          <a:p>
            <a:r>
              <a:rPr lang="fr-CH" sz="1400" dirty="0"/>
              <a:t>Wolleb B.</a:t>
            </a:r>
          </a:p>
          <a:p>
            <a:r>
              <a:rPr lang="fr-CH" sz="1400" dirty="0" err="1" smtClean="0"/>
              <a:t>Huck</a:t>
            </a:r>
            <a:r>
              <a:rPr lang="fr-CH" sz="1400" dirty="0" smtClean="0"/>
              <a:t> M.</a:t>
            </a:r>
            <a:endParaRPr lang="fr-CH" sz="1400" dirty="0"/>
          </a:p>
          <a:p>
            <a:r>
              <a:rPr lang="fr-CH" sz="1400" dirty="0" smtClean="0"/>
              <a:t>Moret J.</a:t>
            </a:r>
            <a:endParaRPr lang="fr-CH" sz="1400" dirty="0"/>
          </a:p>
        </p:txBody>
      </p:sp>
      <p:sp>
        <p:nvSpPr>
          <p:cNvPr id="10" name="ZoneTexte 9"/>
          <p:cNvSpPr txBox="1"/>
          <p:nvPr/>
        </p:nvSpPr>
        <p:spPr>
          <a:xfrm>
            <a:off x="4047457" y="5381636"/>
            <a:ext cx="2690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/>
              <a:t>Professeur</a:t>
            </a:r>
          </a:p>
          <a:p>
            <a:r>
              <a:rPr lang="fr-CH" sz="1400" dirty="0"/>
              <a:t>Liechti </a:t>
            </a:r>
            <a:r>
              <a:rPr lang="fr-CH" sz="1400" dirty="0" smtClean="0"/>
              <a:t>O.</a:t>
            </a:r>
            <a:endParaRPr lang="fr-CH" sz="1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4047457" y="5981801"/>
            <a:ext cx="2690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/>
              <a:t>Assistant</a:t>
            </a:r>
          </a:p>
          <a:p>
            <a:r>
              <a:rPr lang="fr-CH" sz="1400" dirty="0" err="1"/>
              <a:t>Oulevay</a:t>
            </a:r>
            <a:r>
              <a:rPr lang="fr-CH" sz="1400" dirty="0"/>
              <a:t> </a:t>
            </a:r>
            <a:r>
              <a:rPr lang="fr-CH" sz="1400" dirty="0" smtClean="0"/>
              <a:t>S.</a:t>
            </a:r>
            <a:endParaRPr lang="fr-CH" sz="1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8" y="2973506"/>
            <a:ext cx="2382402" cy="105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1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44444E-6 2.59259E-6 L -4.44444E-6 0.97778 " pathEditMode="relative" rAng="0" ptsTypes="AA">
                                      <p:cBhvr>
                                        <p:cTn id="21" dur="10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85661" y="2052931"/>
            <a:ext cx="7156739" cy="4195481"/>
          </a:xfrm>
        </p:spPr>
        <p:txBody>
          <a:bodyPr>
            <a:normAutofit/>
          </a:bodyPr>
          <a:lstStyle/>
          <a:p>
            <a:r>
              <a:rPr lang="fr-CH" sz="2400" dirty="0" smtClean="0">
                <a:solidFill>
                  <a:schemeClr val="tx1"/>
                </a:solidFill>
              </a:rPr>
              <a:t>UI </a:t>
            </a:r>
            <a:r>
              <a:rPr lang="fr-CH" sz="2400" dirty="0" err="1" smtClean="0">
                <a:solidFill>
                  <a:schemeClr val="tx1"/>
                </a:solidFill>
              </a:rPr>
              <a:t>Bootstrap</a:t>
            </a:r>
            <a:endParaRPr lang="fr-CH" sz="2400" dirty="0" smtClean="0">
              <a:solidFill>
                <a:schemeClr val="tx1"/>
              </a:solidFill>
            </a:endParaRPr>
          </a:p>
          <a:p>
            <a:pPr lvl="1"/>
            <a:r>
              <a:rPr lang="fr-CH" sz="2200" dirty="0">
                <a:solidFill>
                  <a:schemeClr val="tx1"/>
                </a:solidFill>
              </a:rPr>
              <a:t> </a:t>
            </a:r>
            <a:r>
              <a:rPr lang="fr-CH" sz="2200" dirty="0" smtClean="0">
                <a:solidFill>
                  <a:schemeClr val="tx1"/>
                </a:solidFill>
              </a:rPr>
              <a:t>Composants </a:t>
            </a:r>
            <a:r>
              <a:rPr lang="fr-CH" sz="2200" dirty="0" err="1" smtClean="0">
                <a:solidFill>
                  <a:schemeClr val="tx1"/>
                </a:solidFill>
              </a:rPr>
              <a:t>bootstrap</a:t>
            </a:r>
            <a:r>
              <a:rPr lang="fr-CH" sz="2200" dirty="0" smtClean="0">
                <a:solidFill>
                  <a:schemeClr val="tx1"/>
                </a:solidFill>
              </a:rPr>
              <a:t> écrit en </a:t>
            </a:r>
            <a:r>
              <a:rPr lang="fr-CH" sz="2200" dirty="0" err="1" smtClean="0">
                <a:solidFill>
                  <a:schemeClr val="tx1"/>
                </a:solidFill>
              </a:rPr>
              <a:t>AngularJS</a:t>
            </a:r>
            <a:endParaRPr lang="fr-CH" sz="2200" dirty="0" smtClean="0">
              <a:solidFill>
                <a:schemeClr val="tx1"/>
              </a:solidFill>
            </a:endParaRPr>
          </a:p>
          <a:p>
            <a:endParaRPr lang="fr-CH" sz="2400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fr-CH" sz="2200" dirty="0" smtClean="0">
                <a:solidFill>
                  <a:schemeClr val="tx1"/>
                </a:solidFill>
              </a:rPr>
              <a:t>			</a:t>
            </a:r>
            <a:endParaRPr lang="fr-CH" sz="22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fr-CH" sz="2200" dirty="0" smtClean="0">
              <a:solidFill>
                <a:schemeClr val="tx1"/>
              </a:solidFill>
            </a:endParaRPr>
          </a:p>
          <a:p>
            <a:endParaRPr lang="fr-CH" sz="2400" dirty="0" smtClean="0">
              <a:solidFill>
                <a:schemeClr val="tx1"/>
              </a:solidFill>
            </a:endParaRPr>
          </a:p>
          <a:p>
            <a:endParaRPr lang="fr-CH" sz="2400" dirty="0" smtClean="0">
              <a:solidFill>
                <a:schemeClr val="tx1"/>
              </a:solidFill>
            </a:endParaRPr>
          </a:p>
          <a:p>
            <a:endParaRPr lang="fr-CH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CH" sz="2400" dirty="0"/>
          </a:p>
          <a:p>
            <a:endParaRPr lang="fr-CH" sz="2400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6903965"/>
          </a:xfrm>
          <a:prstGeom prst="rect">
            <a:avLst/>
          </a:prstGeom>
          <a:solidFill>
            <a:srgbClr val="272822"/>
          </a:solidFill>
          <a:ln>
            <a:solidFill>
              <a:srgbClr val="2728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18203" y="573310"/>
            <a:ext cx="6449498" cy="1280890"/>
          </a:xfrm>
        </p:spPr>
        <p:txBody>
          <a:bodyPr>
            <a:normAutofit/>
          </a:bodyPr>
          <a:lstStyle/>
          <a:p>
            <a:r>
              <a:rPr lang="fr-CH" sz="4000" dirty="0"/>
              <a:t>Technologies</a:t>
            </a:r>
            <a:r>
              <a:rPr lang="fr-CH" sz="4400" dirty="0"/>
              <a:t> utilisées</a:t>
            </a:r>
            <a:endParaRPr lang="fr-CH" sz="1800" dirty="0"/>
          </a:p>
        </p:txBody>
      </p:sp>
      <p:pic>
        <p:nvPicPr>
          <p:cNvPr id="2050" name="Picture 2" descr="http://pngimg.com/upload/snowflakes_PNG7545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616" y="476179"/>
            <a:ext cx="1025943" cy="102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2660"/>
            <a:ext cx="4407406" cy="35971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318885"/>
            <a:ext cx="9144000" cy="1585081"/>
          </a:xfrm>
          <a:prstGeom prst="rect">
            <a:avLst/>
          </a:prstGeom>
          <a:solidFill>
            <a:srgbClr val="272822"/>
          </a:solidFill>
          <a:ln>
            <a:solidFill>
              <a:srgbClr val="2728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Rectangle 11"/>
          <p:cNvSpPr/>
          <p:nvPr/>
        </p:nvSpPr>
        <p:spPr>
          <a:xfrm>
            <a:off x="4407407" y="1683568"/>
            <a:ext cx="4736593" cy="3635281"/>
          </a:xfrm>
          <a:prstGeom prst="rect">
            <a:avLst/>
          </a:prstGeom>
          <a:solidFill>
            <a:srgbClr val="272822"/>
          </a:solidFill>
          <a:ln>
            <a:solidFill>
              <a:srgbClr val="2728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406" y="1724061"/>
            <a:ext cx="4736593" cy="1315720"/>
          </a:xfrm>
          <a:prstGeom prst="rect">
            <a:avLst/>
          </a:prstGeom>
        </p:spPr>
      </p:pic>
      <p:sp>
        <p:nvSpPr>
          <p:cNvPr id="8" name="Flèche courbée vers le bas 7"/>
          <p:cNvSpPr/>
          <p:nvPr/>
        </p:nvSpPr>
        <p:spPr>
          <a:xfrm rot="20773690">
            <a:off x="3621092" y="499955"/>
            <a:ext cx="1707278" cy="114844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9183" y="1253058"/>
            <a:ext cx="373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u="sng" dirty="0" smtClean="0">
                <a:solidFill>
                  <a:schemeClr val="accent1">
                    <a:lumMod val="90000"/>
                  </a:schemeClr>
                </a:solidFill>
              </a:rPr>
              <a:t>Quelque part dans </a:t>
            </a:r>
            <a:r>
              <a:rPr lang="fr-CH" b="1" u="sng" dirty="0" err="1" smtClean="0">
                <a:solidFill>
                  <a:schemeClr val="accent1">
                    <a:lumMod val="90000"/>
                  </a:schemeClr>
                </a:solidFill>
              </a:rPr>
              <a:t>angular</a:t>
            </a:r>
            <a:endParaRPr lang="fr-CH" b="1" u="sng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11" name="Flèche droite 10"/>
          <p:cNvSpPr/>
          <p:nvPr/>
        </p:nvSpPr>
        <p:spPr>
          <a:xfrm rot="2364630">
            <a:off x="2857970" y="2395906"/>
            <a:ext cx="1102037" cy="333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/>
          <p:cNvSpPr txBox="1"/>
          <p:nvPr/>
        </p:nvSpPr>
        <p:spPr>
          <a:xfrm>
            <a:off x="5610310" y="1300171"/>
            <a:ext cx="373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u="sng" dirty="0" smtClean="0">
                <a:solidFill>
                  <a:schemeClr val="accent1">
                    <a:lumMod val="90000"/>
                  </a:schemeClr>
                </a:solidFill>
              </a:rPr>
              <a:t>Jade</a:t>
            </a:r>
            <a:endParaRPr lang="fr-CH" b="1" u="sng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4224651" y="5862070"/>
            <a:ext cx="373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u="sng" dirty="0" err="1" smtClean="0">
                <a:solidFill>
                  <a:schemeClr val="accent1">
                    <a:lumMod val="90000"/>
                  </a:schemeClr>
                </a:solidFill>
              </a:rPr>
              <a:t>Angular</a:t>
            </a:r>
            <a:r>
              <a:rPr lang="fr-CH" b="1" u="sng" dirty="0" smtClean="0">
                <a:solidFill>
                  <a:schemeClr val="accent1">
                    <a:lumMod val="90000"/>
                  </a:schemeClr>
                </a:solidFill>
              </a:rPr>
              <a:t> </a:t>
            </a:r>
            <a:r>
              <a:rPr lang="fr-CH" b="1" u="sng" dirty="0" err="1" smtClean="0">
                <a:solidFill>
                  <a:schemeClr val="accent1">
                    <a:lumMod val="90000"/>
                  </a:schemeClr>
                </a:solidFill>
              </a:rPr>
              <a:t>controller</a:t>
            </a:r>
            <a:endParaRPr lang="fr-CH" b="1" u="sng" dirty="0">
              <a:solidFill>
                <a:schemeClr val="accent1">
                  <a:lumMod val="90000"/>
                </a:scheme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5"/>
          <a:srcRect r="24661"/>
          <a:stretch/>
        </p:blipFill>
        <p:spPr>
          <a:xfrm>
            <a:off x="2826512" y="3154371"/>
            <a:ext cx="6266688" cy="262977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95" y="-666715"/>
            <a:ext cx="8561905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4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1412 L 2.77778E-7 0.13912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Architecture de l’application</a:t>
            </a:r>
            <a:endParaRPr lang="fr-CH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42" y="5061090"/>
            <a:ext cx="2615873" cy="2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5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38569" y="246396"/>
            <a:ext cx="6589199" cy="1280890"/>
          </a:xfrm>
        </p:spPr>
        <p:txBody>
          <a:bodyPr>
            <a:noAutofit/>
          </a:bodyPr>
          <a:lstStyle/>
          <a:p>
            <a:r>
              <a:rPr lang="fr-CH" sz="4400" dirty="0" smtClean="0"/>
              <a:t>Architecture de l’application</a:t>
            </a:r>
            <a:endParaRPr lang="fr-CH" sz="4400" dirty="0"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6111082" y="3285331"/>
            <a:ext cx="2808287" cy="3311525"/>
          </a:xfrm>
          <a:prstGeom prst="roundRect">
            <a:avLst>
              <a:gd name="adj" fmla="val 16667"/>
            </a:avLst>
          </a:prstGeom>
          <a:noFill/>
          <a:ln w="38160" cap="flat">
            <a:solidFill>
              <a:srgbClr val="3465A4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fr-CH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934994" y="3572669"/>
            <a:ext cx="1157288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fr-CH" altLang="fr-FR" sz="2200"/>
              <a:t>Serveur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682" y="4285456"/>
            <a:ext cx="22193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682" y="5012531"/>
            <a:ext cx="2727325" cy="82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11994" y="3285331"/>
            <a:ext cx="2808288" cy="3311525"/>
          </a:xfrm>
          <a:prstGeom prst="roundRect">
            <a:avLst>
              <a:gd name="adj" fmla="val 16667"/>
            </a:avLst>
          </a:prstGeom>
          <a:noFill/>
          <a:ln w="38160" cap="flat">
            <a:solidFill>
              <a:srgbClr val="3465A4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fr-CH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680369" y="3572669"/>
            <a:ext cx="89535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fr-CH" altLang="fr-FR" sz="2200"/>
              <a:t>Client</a:t>
            </a: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82" y="4234656"/>
            <a:ext cx="938212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3807619" y="5301456"/>
            <a:ext cx="2087563" cy="1588"/>
          </a:xfrm>
          <a:prstGeom prst="line">
            <a:avLst/>
          </a:prstGeom>
          <a:noFill/>
          <a:ln w="18000" cap="flat">
            <a:solidFill>
              <a:srgbClr val="000000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fr-CH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4380707" y="4906169"/>
            <a:ext cx="906462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fr-CH" altLang="fr-FR" sz="2200"/>
              <a:t>HTTP</a:t>
            </a:r>
          </a:p>
        </p:txBody>
      </p:sp>
      <p:sp>
        <p:nvSpPr>
          <p:cNvPr id="15" name="Oval 11"/>
          <p:cNvSpPr>
            <a:spLocks noChangeArrowheads="1"/>
          </p:cNvSpPr>
          <p:nvPr/>
        </p:nvSpPr>
        <p:spPr bwMode="auto">
          <a:xfrm>
            <a:off x="6003132" y="3825081"/>
            <a:ext cx="215900" cy="215900"/>
          </a:xfrm>
          <a:prstGeom prst="ellipse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fr-CH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6003132" y="4148931"/>
            <a:ext cx="215900" cy="215900"/>
          </a:xfrm>
          <a:prstGeom prst="ellipse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fr-CH"/>
          </a:p>
        </p:txBody>
      </p: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6003132" y="4472781"/>
            <a:ext cx="215900" cy="215900"/>
          </a:xfrm>
          <a:prstGeom prst="ellipse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fr-CH"/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5183982" y="3827118"/>
            <a:ext cx="922338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64558" rIns="90000" bIns="45000"/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fr-CH" altLang="fr-FR" sz="2200" dirty="0"/>
              <a:t>REST</a:t>
            </a:r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>
            <a:off x="2728119" y="6042819"/>
            <a:ext cx="3170238" cy="1587"/>
          </a:xfrm>
          <a:prstGeom prst="line">
            <a:avLst/>
          </a:prstGeom>
          <a:noFill/>
          <a:ln w="18000" cap="flat">
            <a:solidFill>
              <a:srgbClr val="000000"/>
            </a:solidFill>
            <a:prstDash val="sysDashDotDot"/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fr-CH"/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4274344" y="5647531"/>
            <a:ext cx="12858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fr-CH" altLang="fr-FR" sz="2200"/>
              <a:t>socket.io</a:t>
            </a:r>
          </a:p>
        </p:txBody>
      </p:sp>
      <p:pic>
        <p:nvPicPr>
          <p:cNvPr id="21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94" y="5517356"/>
            <a:ext cx="782638" cy="78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444" y="1915319"/>
            <a:ext cx="2127250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919" y="721519"/>
            <a:ext cx="1049338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7550944" y="2564606"/>
            <a:ext cx="1588" cy="576263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ysDashDotDot"/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9732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1" grpId="0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0" grpId="0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851" y="812806"/>
            <a:ext cx="6741012" cy="3329581"/>
          </a:xfrm>
        </p:spPr>
        <p:txBody>
          <a:bodyPr/>
          <a:lstStyle/>
          <a:p>
            <a:pPr algn="l"/>
            <a:r>
              <a:rPr lang="fr-CH" dirty="0" smtClean="0"/>
              <a:t>Démonstration !</a:t>
            </a:r>
            <a:br>
              <a:rPr lang="fr-CH" dirty="0" smtClean="0"/>
            </a:br>
            <a:endParaRPr lang="fr-CH" dirty="0"/>
          </a:p>
        </p:txBody>
      </p:sp>
      <p:pic>
        <p:nvPicPr>
          <p:cNvPr id="2050" name="Picture 2" descr="http://www.softheon.com/Content/Images/demo-icon.png"/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299" y="3842854"/>
            <a:ext cx="3959225" cy="304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960691" y="-813163"/>
            <a:ext cx="8972286" cy="33295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H" sz="3200" dirty="0"/>
              <a:t>Place à la …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46" y="3996176"/>
            <a:ext cx="2166327" cy="2166327"/>
          </a:xfrm>
          <a:prstGeom prst="rect">
            <a:avLst/>
          </a:prstGeom>
        </p:spPr>
      </p:pic>
      <p:pic>
        <p:nvPicPr>
          <p:cNvPr id="3" name="Picture 2" descr="http://vignette1.wikia.nocookie.net/mugen/images/e/ef/Windows_Cursor.png/revision/latest?cb=201203141058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754" y="4994586"/>
            <a:ext cx="255995" cy="40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0" y="-6756400"/>
            <a:ext cx="9156700" cy="13614400"/>
            <a:chOff x="0" y="-6756400"/>
            <a:chExt cx="9156700" cy="13614400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" y="-6756400"/>
              <a:ext cx="9144000" cy="6858000"/>
            </a:xfrm>
            <a:prstGeom prst="rect">
              <a:avLst/>
            </a:prstGeom>
          </p:spPr>
        </p:pic>
      </p:grpSp>
      <p:grpSp>
        <p:nvGrpSpPr>
          <p:cNvPr id="12" name="Groupe 11"/>
          <p:cNvGrpSpPr/>
          <p:nvPr/>
        </p:nvGrpSpPr>
        <p:grpSpPr>
          <a:xfrm>
            <a:off x="-1371600" y="6883400"/>
            <a:ext cx="10731500" cy="8023398"/>
            <a:chOff x="-1371600" y="6883400"/>
            <a:chExt cx="10731500" cy="8023398"/>
          </a:xfrm>
        </p:grpSpPr>
        <p:sp>
          <p:nvSpPr>
            <p:cNvPr id="5" name="Double vague 4"/>
            <p:cNvSpPr/>
            <p:nvPr/>
          </p:nvSpPr>
          <p:spPr>
            <a:xfrm>
              <a:off x="-1371600" y="6883400"/>
              <a:ext cx="10528301" cy="4196777"/>
            </a:xfrm>
            <a:prstGeom prst="doubleWav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-469900" y="9499598"/>
              <a:ext cx="9829800" cy="540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251831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-0.84201 -0.0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01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3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380" fill="hold">
                                          <p:stCondLst>
                                            <p:cond delay="38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380" fill="hold">
                                          <p:stCondLst>
                                            <p:cond delay="76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380" fill="hold">
                                          <p:stCondLst>
                                            <p:cond delay="114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380" fill="hold">
                                          <p:stCondLst>
                                            <p:cond delay="152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2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42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420" fill="hold">
                                          <p:stCondLst>
                                            <p:cond delay="84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20" fill="hold">
                                          <p:stCondLst>
                                            <p:cond delay="126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420" fill="hold">
                                          <p:stCondLst>
                                            <p:cond delay="168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59259E-6 L -4.44444E-6 0.97778 " pathEditMode="relative" rAng="0" ptsTypes="AA">
                                      <p:cBhvr>
                                        <p:cTn id="42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88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L 4.44444E-6 -1.0794 " pathEditMode="relative" rAng="0" ptsTypes="AA">
                                      <p:cBhvr>
                                        <p:cTn id="44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Conclusion</a:t>
            </a:r>
            <a:endParaRPr lang="fr-CH" dirty="0"/>
          </a:p>
        </p:txBody>
      </p:sp>
      <p:pic>
        <p:nvPicPr>
          <p:cNvPr id="1026" name="Picture 2" descr="http://imprimante-3d1.e-monsite.com/medias/images/conclu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027" y="5071413"/>
            <a:ext cx="5615867" cy="199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18203" y="573310"/>
            <a:ext cx="6449498" cy="1280890"/>
          </a:xfrm>
        </p:spPr>
        <p:txBody>
          <a:bodyPr>
            <a:normAutofit/>
          </a:bodyPr>
          <a:lstStyle/>
          <a:p>
            <a:r>
              <a:rPr lang="fr-CH" sz="4400" dirty="0" smtClean="0"/>
              <a:t>Conclusion</a:t>
            </a:r>
            <a:endParaRPr lang="fr-CH" sz="1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85661" y="2052931"/>
            <a:ext cx="7156739" cy="4195481"/>
          </a:xfrm>
        </p:spPr>
        <p:txBody>
          <a:bodyPr>
            <a:normAutofit/>
          </a:bodyPr>
          <a:lstStyle/>
          <a:p>
            <a:r>
              <a:rPr lang="fr-CH" sz="2400" dirty="0" smtClean="0">
                <a:solidFill>
                  <a:schemeClr val="tx1"/>
                </a:solidFill>
              </a:rPr>
              <a:t>Satisfaits du travail effectué</a:t>
            </a:r>
          </a:p>
          <a:p>
            <a:pPr lvl="1"/>
            <a:r>
              <a:rPr lang="fr-CH" sz="2000" dirty="0">
                <a:solidFill>
                  <a:schemeClr val="tx1"/>
                </a:solidFill>
              </a:rPr>
              <a:t>Malgré </a:t>
            </a:r>
            <a:r>
              <a:rPr lang="fr-CH" sz="2000" dirty="0" smtClean="0">
                <a:solidFill>
                  <a:schemeClr val="tx1"/>
                </a:solidFill>
              </a:rPr>
              <a:t>nos connaissances restreintes en Web</a:t>
            </a:r>
            <a:endParaRPr lang="fr-CH" sz="2200" dirty="0" smtClean="0">
              <a:solidFill>
                <a:schemeClr val="tx1"/>
              </a:solidFill>
            </a:endParaRPr>
          </a:p>
          <a:p>
            <a:r>
              <a:rPr lang="fr-CH" sz="2400" dirty="0" smtClean="0">
                <a:solidFill>
                  <a:schemeClr val="tx1"/>
                </a:solidFill>
              </a:rPr>
              <a:t>Technologies intéressantes</a:t>
            </a:r>
          </a:p>
          <a:p>
            <a:r>
              <a:rPr lang="fr-CH" sz="2400" dirty="0" smtClean="0">
                <a:solidFill>
                  <a:schemeClr val="tx1"/>
                </a:solidFill>
              </a:rPr>
              <a:t>Professeur et assistant disponibles</a:t>
            </a:r>
          </a:p>
          <a:p>
            <a:pPr marL="457200" lvl="1" indent="0">
              <a:buNone/>
            </a:pPr>
            <a:r>
              <a:rPr lang="fr-CH" sz="2200" dirty="0" smtClean="0">
                <a:solidFill>
                  <a:schemeClr val="tx1"/>
                </a:solidFill>
              </a:rPr>
              <a:t>			</a:t>
            </a:r>
            <a:endParaRPr lang="fr-CH" sz="22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fr-CH" sz="2200" dirty="0" smtClean="0">
              <a:solidFill>
                <a:schemeClr val="tx1"/>
              </a:solidFill>
            </a:endParaRPr>
          </a:p>
          <a:p>
            <a:endParaRPr lang="fr-CH" sz="2400" dirty="0" smtClean="0">
              <a:solidFill>
                <a:schemeClr val="tx1"/>
              </a:solidFill>
            </a:endParaRPr>
          </a:p>
          <a:p>
            <a:endParaRPr lang="fr-CH" sz="2400" dirty="0" smtClean="0">
              <a:solidFill>
                <a:schemeClr val="tx1"/>
              </a:solidFill>
            </a:endParaRPr>
          </a:p>
          <a:p>
            <a:endParaRPr lang="fr-CH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CH" sz="2400" dirty="0"/>
          </a:p>
          <a:p>
            <a:endParaRPr lang="fr-CH" sz="2400" dirty="0"/>
          </a:p>
        </p:txBody>
      </p:sp>
      <p:pic>
        <p:nvPicPr>
          <p:cNvPr id="2050" name="Picture 2" descr="http://pngimg.com/upload/snowflakes_PNG7545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616" y="476179"/>
            <a:ext cx="1025943" cy="102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04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-6756400"/>
            <a:ext cx="9156700" cy="13614400"/>
            <a:chOff x="0" y="-6756400"/>
            <a:chExt cx="9156700" cy="1361440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" y="-6756400"/>
              <a:ext cx="9144000" cy="6858000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Merci de votre attention !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H" sz="2400" dirty="0" smtClean="0"/>
              <a:t>Avez-vous des questions ?</a:t>
            </a:r>
            <a:endParaRPr lang="fr-CH" sz="2400" dirty="0"/>
          </a:p>
        </p:txBody>
      </p:sp>
    </p:spTree>
    <p:extLst>
      <p:ext uri="{BB962C8B-B14F-4D97-AF65-F5344CB8AC3E}">
        <p14:creationId xmlns:p14="http://schemas.microsoft.com/office/powerpoint/2010/main" val="181772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59259E-6 L -4.44444E-6 0.97778 " pathEditMode="relative" rAng="0" ptsTypes="AA">
                                      <p:cBhvr>
                                        <p:cTn id="9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88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18202" y="573310"/>
            <a:ext cx="6589199" cy="1280890"/>
          </a:xfrm>
        </p:spPr>
        <p:txBody>
          <a:bodyPr>
            <a:normAutofit/>
          </a:bodyPr>
          <a:lstStyle/>
          <a:p>
            <a:r>
              <a:rPr lang="fr-CH" sz="4400" dirty="0" smtClean="0"/>
              <a:t>Sommaire</a:t>
            </a:r>
            <a:r>
              <a:rPr lang="fr-CH" dirty="0" smtClean="0"/>
              <a:t/>
            </a:r>
            <a:br>
              <a:rPr lang="fr-CH" dirty="0" smtClean="0"/>
            </a:br>
            <a:endParaRPr lang="fr-CH" sz="1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85661" y="2052931"/>
            <a:ext cx="8275199" cy="4195481"/>
          </a:xfrm>
        </p:spPr>
        <p:txBody>
          <a:bodyPr>
            <a:normAutofit/>
          </a:bodyPr>
          <a:lstStyle/>
          <a:p>
            <a:r>
              <a:rPr lang="fr-CH" sz="2400" dirty="0" smtClean="0">
                <a:solidFill>
                  <a:schemeClr val="tx1"/>
                </a:solidFill>
              </a:rPr>
              <a:t>Introduction</a:t>
            </a:r>
          </a:p>
          <a:p>
            <a:r>
              <a:rPr lang="fr-CH" sz="2400" dirty="0" smtClean="0">
                <a:solidFill>
                  <a:schemeClr val="tx1"/>
                </a:solidFill>
              </a:rPr>
              <a:t>Description de </a:t>
            </a:r>
            <a:r>
              <a:rPr lang="fr-CH" sz="2400" dirty="0" smtClean="0">
                <a:solidFill>
                  <a:schemeClr val="tx1"/>
                </a:solidFill>
              </a:rPr>
              <a:t>l’application</a:t>
            </a:r>
          </a:p>
          <a:p>
            <a:r>
              <a:rPr lang="fr-CH" sz="2400" dirty="0" smtClean="0">
                <a:solidFill>
                  <a:schemeClr val="tx1"/>
                </a:solidFill>
              </a:rPr>
              <a:t>Technologies utilisées</a:t>
            </a:r>
            <a:endParaRPr lang="fr-CH" sz="2400" dirty="0" smtClean="0">
              <a:solidFill>
                <a:schemeClr val="tx1"/>
              </a:solidFill>
            </a:endParaRPr>
          </a:p>
          <a:p>
            <a:r>
              <a:rPr lang="fr-CH" sz="2400" dirty="0" smtClean="0">
                <a:solidFill>
                  <a:schemeClr val="tx1"/>
                </a:solidFill>
              </a:rPr>
              <a:t>Architecture de l’application</a:t>
            </a:r>
          </a:p>
          <a:p>
            <a:r>
              <a:rPr lang="fr-CH" sz="2400" b="1" dirty="0" smtClean="0">
                <a:solidFill>
                  <a:schemeClr val="tx1"/>
                </a:solidFill>
              </a:rPr>
              <a:t>Démonstration</a:t>
            </a:r>
          </a:p>
          <a:p>
            <a:r>
              <a:rPr lang="fr-CH" sz="2400" dirty="0">
                <a:solidFill>
                  <a:schemeClr val="tx1"/>
                </a:solidFill>
              </a:rPr>
              <a:t>Conclusion</a:t>
            </a:r>
          </a:p>
          <a:p>
            <a:endParaRPr lang="fr-CH" sz="2400" b="1" dirty="0">
              <a:solidFill>
                <a:schemeClr val="tx1"/>
              </a:solidFill>
            </a:endParaRPr>
          </a:p>
          <a:p>
            <a:endParaRPr lang="fr-CH" sz="2400" dirty="0"/>
          </a:p>
          <a:p>
            <a:endParaRPr lang="fr-CH" sz="2400" dirty="0"/>
          </a:p>
        </p:txBody>
      </p:sp>
      <p:pic>
        <p:nvPicPr>
          <p:cNvPr id="2050" name="Picture 2" descr="http://pngimg.com/upload/snowflakes_PNG7545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616" y="476179"/>
            <a:ext cx="1025943" cy="102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08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Introduction</a:t>
            </a:r>
            <a:endParaRPr lang="fr-CH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171" y="4777382"/>
            <a:ext cx="3346829" cy="243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9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18203" y="573310"/>
            <a:ext cx="6449498" cy="1280890"/>
          </a:xfrm>
        </p:spPr>
        <p:txBody>
          <a:bodyPr>
            <a:normAutofit/>
          </a:bodyPr>
          <a:lstStyle/>
          <a:p>
            <a:r>
              <a:rPr lang="fr-CH" sz="4400" dirty="0" smtClean="0"/>
              <a:t>Introduction</a:t>
            </a:r>
            <a:endParaRPr lang="fr-CH" sz="1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85661" y="2052931"/>
            <a:ext cx="7156739" cy="4195481"/>
          </a:xfrm>
        </p:spPr>
        <p:txBody>
          <a:bodyPr>
            <a:normAutofit/>
          </a:bodyPr>
          <a:lstStyle/>
          <a:p>
            <a:r>
              <a:rPr lang="fr-CH" sz="2400" dirty="0" err="1" smtClean="0">
                <a:solidFill>
                  <a:schemeClr val="tx1"/>
                </a:solidFill>
              </a:rPr>
              <a:t>NorthPoll</a:t>
            </a:r>
            <a:endParaRPr lang="fr-CH" sz="2400" dirty="0" smtClean="0">
              <a:solidFill>
                <a:schemeClr val="tx1"/>
              </a:solidFill>
            </a:endParaRPr>
          </a:p>
          <a:p>
            <a:endParaRPr lang="fr-CH" sz="2400" dirty="0" smtClean="0">
              <a:solidFill>
                <a:schemeClr val="tx1"/>
              </a:solidFill>
            </a:endParaRPr>
          </a:p>
          <a:p>
            <a:r>
              <a:rPr lang="fr-CH" sz="2400" dirty="0" smtClean="0">
                <a:solidFill>
                  <a:schemeClr val="tx1"/>
                </a:solidFill>
              </a:rPr>
              <a:t>Équipe de développement</a:t>
            </a:r>
          </a:p>
          <a:p>
            <a:pPr lvl="1"/>
            <a:r>
              <a:rPr lang="fr-CH" sz="2200" dirty="0" smtClean="0">
                <a:solidFill>
                  <a:schemeClr val="tx1"/>
                </a:solidFill>
              </a:rPr>
              <a:t> Dynamique et motivée</a:t>
            </a:r>
          </a:p>
          <a:p>
            <a:pPr lvl="1"/>
            <a:endParaRPr lang="fr-CH" sz="2200" b="1" dirty="0" smtClean="0">
              <a:solidFill>
                <a:schemeClr val="tx1"/>
              </a:solidFill>
            </a:endParaRPr>
          </a:p>
          <a:p>
            <a:endParaRPr lang="fr-CH" sz="2400" dirty="0"/>
          </a:p>
          <a:p>
            <a:endParaRPr lang="fr-CH" sz="2400" dirty="0"/>
          </a:p>
        </p:txBody>
      </p:sp>
      <p:pic>
        <p:nvPicPr>
          <p:cNvPr id="2050" name="Picture 2" descr="http://pngimg.com/upload/snowflakes_PNG7545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616" y="476179"/>
            <a:ext cx="1025943" cy="102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898900" y="1943100"/>
            <a:ext cx="513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fr-CH" sz="2000" i="1" dirty="0" smtClean="0"/>
              <a:t>« Offrir </a:t>
            </a:r>
            <a:r>
              <a:rPr lang="fr-CH" sz="2000" i="1" dirty="0"/>
              <a:t>la possibilité de créer de petits sondages de manière simple et </a:t>
            </a:r>
            <a:r>
              <a:rPr lang="fr-CH" sz="2000" i="1" dirty="0" smtClean="0"/>
              <a:t>rapide »</a:t>
            </a:r>
            <a:endParaRPr lang="fr-CH" sz="2000" i="1" dirty="0"/>
          </a:p>
          <a:p>
            <a:endParaRPr lang="fr-CH" sz="2000" i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85" y="4328471"/>
            <a:ext cx="1677191" cy="164493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190725" y="5960794"/>
            <a:ext cx="513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fr-CH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Purro Jan</a:t>
            </a:r>
            <a:endParaRPr lang="fr-CH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971801" y="5975397"/>
            <a:ext cx="513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fr-CH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Wolleb Benoist</a:t>
            </a:r>
            <a:endParaRPr lang="fr-CH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062445" y="5975397"/>
            <a:ext cx="513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fr-CH" b="1" dirty="0" err="1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Huck</a:t>
            </a:r>
            <a:r>
              <a:rPr lang="fr-CH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 Mélanie</a:t>
            </a:r>
            <a:endParaRPr lang="fr-CH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062571" y="5960794"/>
            <a:ext cx="513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fr-CH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Moret Jérôme</a:t>
            </a:r>
            <a:endParaRPr lang="fr-CH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171" y="4314731"/>
            <a:ext cx="1677458" cy="16452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45" y="4314731"/>
            <a:ext cx="1654682" cy="16452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92" y="4329334"/>
            <a:ext cx="1677459" cy="16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9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/>
      <p:bldP spid="7" grpId="0"/>
      <p:bldP spid="15" grpId="0"/>
      <p:bldP spid="17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Description de l’application</a:t>
            </a:r>
            <a:endParaRPr lang="fr-CH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16" y="3848340"/>
            <a:ext cx="3966374" cy="300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6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18203" y="319310"/>
            <a:ext cx="6449498" cy="1280890"/>
          </a:xfrm>
        </p:spPr>
        <p:txBody>
          <a:bodyPr>
            <a:normAutofit fontScale="90000"/>
          </a:bodyPr>
          <a:lstStyle/>
          <a:p>
            <a:r>
              <a:rPr lang="fr-CH" sz="4400" dirty="0"/>
              <a:t>Description de l’application</a:t>
            </a:r>
            <a:endParaRPr lang="fr-CH" sz="1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85661" y="2052931"/>
            <a:ext cx="7156739" cy="4195481"/>
          </a:xfrm>
        </p:spPr>
        <p:txBody>
          <a:bodyPr>
            <a:normAutofit lnSpcReduction="10000"/>
          </a:bodyPr>
          <a:lstStyle/>
          <a:p>
            <a:r>
              <a:rPr lang="fr-CH" sz="2400" dirty="0" smtClean="0">
                <a:solidFill>
                  <a:schemeClr val="tx1"/>
                </a:solidFill>
              </a:rPr>
              <a:t>Application gestion sondage</a:t>
            </a:r>
          </a:p>
          <a:p>
            <a:pPr lvl="1"/>
            <a:r>
              <a:rPr lang="fr-CH" sz="2000" dirty="0">
                <a:solidFill>
                  <a:schemeClr val="tx1"/>
                </a:solidFill>
              </a:rPr>
              <a:t> </a:t>
            </a:r>
            <a:r>
              <a:rPr lang="fr-CH" sz="2000" dirty="0" smtClean="0">
                <a:solidFill>
                  <a:schemeClr val="tx1"/>
                </a:solidFill>
              </a:rPr>
              <a:t>Questions à choix multiples</a:t>
            </a:r>
            <a:endParaRPr lang="fr-CH" sz="2200" dirty="0" smtClean="0">
              <a:solidFill>
                <a:schemeClr val="tx1"/>
              </a:solidFill>
            </a:endParaRPr>
          </a:p>
          <a:p>
            <a:pPr lvl="1"/>
            <a:r>
              <a:rPr lang="fr-CH" sz="2200" dirty="0">
                <a:solidFill>
                  <a:schemeClr val="tx1"/>
                </a:solidFill>
              </a:rPr>
              <a:t> </a:t>
            </a:r>
            <a:r>
              <a:rPr lang="fr-CH" sz="2000" dirty="0" smtClean="0">
                <a:solidFill>
                  <a:schemeClr val="tx1"/>
                </a:solidFill>
              </a:rPr>
              <a:t>Création, modification, suppression</a:t>
            </a:r>
            <a:endParaRPr lang="fr-CH" sz="2000" dirty="0">
              <a:solidFill>
                <a:schemeClr val="tx1"/>
              </a:solidFill>
            </a:endParaRPr>
          </a:p>
          <a:p>
            <a:r>
              <a:rPr lang="fr-CH" sz="2600" dirty="0" smtClean="0">
                <a:solidFill>
                  <a:schemeClr val="tx1"/>
                </a:solidFill>
              </a:rPr>
              <a:t>Gestionnaire d’instances</a:t>
            </a:r>
          </a:p>
          <a:p>
            <a:pPr lvl="1"/>
            <a:r>
              <a:rPr lang="fr-CH" sz="2200" dirty="0" smtClean="0">
                <a:solidFill>
                  <a:schemeClr val="tx1"/>
                </a:solidFill>
              </a:rPr>
              <a:t> Lancer sondage</a:t>
            </a:r>
          </a:p>
          <a:p>
            <a:pPr lvl="1"/>
            <a:r>
              <a:rPr lang="fr-CH" sz="2400" dirty="0" smtClean="0">
                <a:solidFill>
                  <a:schemeClr val="tx1"/>
                </a:solidFill>
              </a:rPr>
              <a:t> </a:t>
            </a:r>
            <a:r>
              <a:rPr lang="fr-CH" sz="2000" dirty="0" smtClean="0">
                <a:solidFill>
                  <a:schemeClr val="tx1"/>
                </a:solidFill>
              </a:rPr>
              <a:t>Privé ou public </a:t>
            </a:r>
          </a:p>
          <a:p>
            <a:r>
              <a:rPr lang="fr-CH" sz="2600" dirty="0" smtClean="0">
                <a:solidFill>
                  <a:schemeClr val="tx1"/>
                </a:solidFill>
              </a:rPr>
              <a:t>Visualisation des résultats</a:t>
            </a:r>
          </a:p>
          <a:p>
            <a:pPr lvl="1"/>
            <a:r>
              <a:rPr lang="fr-CH" sz="2000" dirty="0" smtClean="0">
                <a:solidFill>
                  <a:schemeClr val="tx1"/>
                </a:solidFill>
              </a:rPr>
              <a:t>Graphes</a:t>
            </a:r>
          </a:p>
          <a:p>
            <a:pPr lvl="1"/>
            <a:r>
              <a:rPr lang="fr-CH" sz="2000" dirty="0">
                <a:solidFill>
                  <a:schemeClr val="tx1"/>
                </a:solidFill>
              </a:rPr>
              <a:t>Privé ou public </a:t>
            </a:r>
            <a:r>
              <a:rPr lang="fr-CH" sz="2200" dirty="0" smtClean="0">
                <a:solidFill>
                  <a:schemeClr val="tx1"/>
                </a:solidFill>
              </a:rPr>
              <a:t>			</a:t>
            </a:r>
            <a:endParaRPr lang="fr-CH" sz="22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fr-CH" sz="2200" dirty="0" smtClean="0">
              <a:solidFill>
                <a:schemeClr val="tx1"/>
              </a:solidFill>
            </a:endParaRPr>
          </a:p>
          <a:p>
            <a:endParaRPr lang="fr-CH" sz="2400" dirty="0" smtClean="0">
              <a:solidFill>
                <a:schemeClr val="tx1"/>
              </a:solidFill>
            </a:endParaRPr>
          </a:p>
          <a:p>
            <a:endParaRPr lang="fr-CH" sz="2400" dirty="0" smtClean="0">
              <a:solidFill>
                <a:schemeClr val="tx1"/>
              </a:solidFill>
            </a:endParaRPr>
          </a:p>
          <a:p>
            <a:endParaRPr lang="fr-CH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CH" sz="2400" dirty="0"/>
          </a:p>
          <a:p>
            <a:endParaRPr lang="fr-CH" sz="2400" dirty="0"/>
          </a:p>
        </p:txBody>
      </p:sp>
      <p:pic>
        <p:nvPicPr>
          <p:cNvPr id="2050" name="Picture 2" descr="http://pngimg.com/upload/snowflakes_PNG7545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616" y="476179"/>
            <a:ext cx="1025943" cy="102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06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Technologies utilisées</a:t>
            </a:r>
            <a:endParaRPr lang="fr-CH" dirty="0"/>
          </a:p>
        </p:txBody>
      </p:sp>
      <p:pic>
        <p:nvPicPr>
          <p:cNvPr id="1026" name="Picture 2" descr="http://www.widen.com/wp-content/uploads/Technology-Grey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12" y="4118378"/>
            <a:ext cx="1872866" cy="187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64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18203" y="446310"/>
            <a:ext cx="6449498" cy="1280890"/>
          </a:xfrm>
        </p:spPr>
        <p:txBody>
          <a:bodyPr>
            <a:normAutofit/>
          </a:bodyPr>
          <a:lstStyle/>
          <a:p>
            <a:r>
              <a:rPr lang="fr-CH" sz="4000" dirty="0"/>
              <a:t>Technologies utilisées</a:t>
            </a:r>
            <a:endParaRPr lang="fr-CH" sz="1800" dirty="0"/>
          </a:p>
        </p:txBody>
      </p:sp>
      <p:pic>
        <p:nvPicPr>
          <p:cNvPr id="2050" name="Picture 2" descr="http://pngimg.com/upload/snowflakes_PNG7545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616" y="476179"/>
            <a:ext cx="1025943" cy="102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angularconnect.com/perch/resources/angula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574"/>
            <a:ext cx="4388178" cy="276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858" y="1854200"/>
            <a:ext cx="2267045" cy="1964772"/>
          </a:xfrm>
          <a:prstGeom prst="rect">
            <a:avLst/>
          </a:prstGeom>
        </p:spPr>
      </p:pic>
      <p:pic>
        <p:nvPicPr>
          <p:cNvPr id="2052" name="Picture 4" descr="https://avatars0.githubusercontent.com/u/1530011?v=3&amp;s=4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19" y="4241494"/>
            <a:ext cx="1950539" cy="195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pubnub.com/blog/wp-content/uploads/2014/07/SOCKETIOICON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895" y="4261143"/>
            <a:ext cx="1921448" cy="19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theodo.fr/uploads/blog/2015/11/mongodb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923" y="2455307"/>
            <a:ext cx="2353935" cy="275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05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18203" y="573310"/>
            <a:ext cx="6449498" cy="1280890"/>
          </a:xfrm>
        </p:spPr>
        <p:txBody>
          <a:bodyPr>
            <a:normAutofit/>
          </a:bodyPr>
          <a:lstStyle/>
          <a:p>
            <a:r>
              <a:rPr lang="fr-CH" sz="4000" dirty="0"/>
              <a:t>Technologies</a:t>
            </a:r>
            <a:r>
              <a:rPr lang="fr-CH" sz="4400" dirty="0"/>
              <a:t> utilisées</a:t>
            </a:r>
            <a:endParaRPr lang="fr-CH" sz="1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85661" y="2052931"/>
            <a:ext cx="7156739" cy="4195481"/>
          </a:xfrm>
        </p:spPr>
        <p:txBody>
          <a:bodyPr>
            <a:normAutofit/>
          </a:bodyPr>
          <a:lstStyle/>
          <a:p>
            <a:r>
              <a:rPr lang="fr-CH" sz="2400" dirty="0" smtClean="0">
                <a:solidFill>
                  <a:schemeClr val="tx1"/>
                </a:solidFill>
              </a:rPr>
              <a:t>UI </a:t>
            </a:r>
            <a:r>
              <a:rPr lang="fr-CH" sz="2400" dirty="0" err="1" smtClean="0">
                <a:solidFill>
                  <a:schemeClr val="tx1"/>
                </a:solidFill>
              </a:rPr>
              <a:t>Bootstrap</a:t>
            </a:r>
            <a:endParaRPr lang="fr-CH" sz="2400" dirty="0" smtClean="0">
              <a:solidFill>
                <a:schemeClr val="tx1"/>
              </a:solidFill>
            </a:endParaRPr>
          </a:p>
          <a:p>
            <a:pPr lvl="1"/>
            <a:r>
              <a:rPr lang="fr-CH" sz="2200" dirty="0">
                <a:solidFill>
                  <a:schemeClr val="tx1"/>
                </a:solidFill>
              </a:rPr>
              <a:t> </a:t>
            </a:r>
            <a:r>
              <a:rPr lang="fr-CH" sz="2200" dirty="0" smtClean="0">
                <a:solidFill>
                  <a:schemeClr val="tx1"/>
                </a:solidFill>
              </a:rPr>
              <a:t>Composants </a:t>
            </a:r>
            <a:r>
              <a:rPr lang="fr-CH" sz="2200" dirty="0" err="1" smtClean="0">
                <a:solidFill>
                  <a:schemeClr val="tx1"/>
                </a:solidFill>
              </a:rPr>
              <a:t>bootstrap</a:t>
            </a:r>
            <a:r>
              <a:rPr lang="fr-CH" sz="2200" dirty="0" smtClean="0">
                <a:solidFill>
                  <a:schemeClr val="tx1"/>
                </a:solidFill>
              </a:rPr>
              <a:t> écrit en </a:t>
            </a:r>
            <a:r>
              <a:rPr lang="fr-CH" sz="2200" dirty="0" err="1" smtClean="0">
                <a:solidFill>
                  <a:schemeClr val="tx1"/>
                </a:solidFill>
              </a:rPr>
              <a:t>AngularJS</a:t>
            </a:r>
            <a:endParaRPr lang="fr-CH" sz="2200" dirty="0" smtClean="0">
              <a:solidFill>
                <a:schemeClr val="tx1"/>
              </a:solidFill>
            </a:endParaRPr>
          </a:p>
          <a:p>
            <a:endParaRPr lang="fr-CH" sz="2400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fr-CH" sz="2200" dirty="0" smtClean="0">
                <a:solidFill>
                  <a:schemeClr val="tx1"/>
                </a:solidFill>
              </a:rPr>
              <a:t>			</a:t>
            </a:r>
            <a:endParaRPr lang="fr-CH" sz="22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fr-CH" sz="2200" dirty="0" smtClean="0">
              <a:solidFill>
                <a:schemeClr val="tx1"/>
              </a:solidFill>
            </a:endParaRPr>
          </a:p>
          <a:p>
            <a:endParaRPr lang="fr-CH" sz="2400" dirty="0" smtClean="0">
              <a:solidFill>
                <a:schemeClr val="tx1"/>
              </a:solidFill>
            </a:endParaRPr>
          </a:p>
          <a:p>
            <a:endParaRPr lang="fr-CH" sz="2400" dirty="0" smtClean="0">
              <a:solidFill>
                <a:schemeClr val="tx1"/>
              </a:solidFill>
            </a:endParaRPr>
          </a:p>
          <a:p>
            <a:endParaRPr lang="fr-CH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CH" sz="2400" dirty="0"/>
          </a:p>
          <a:p>
            <a:endParaRPr lang="fr-CH" sz="2400" dirty="0"/>
          </a:p>
        </p:txBody>
      </p:sp>
      <p:pic>
        <p:nvPicPr>
          <p:cNvPr id="2050" name="Picture 2" descr="http://pngimg.com/upload/snowflakes_PNG7545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616" y="476179"/>
            <a:ext cx="1025943" cy="102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acesubido.com/css3-microsoft-metro-buttons/img/bootstr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94" y="1854200"/>
            <a:ext cx="808330" cy="80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1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rin">
  <a:themeElements>
    <a:clrScheme name="Personnalisé 22">
      <a:dk1>
        <a:sysClr val="windowText" lastClr="000000"/>
      </a:dk1>
      <a:lt1>
        <a:sysClr val="window" lastClr="FFFFFF"/>
      </a:lt1>
      <a:dk2>
        <a:srgbClr val="595959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TM02892315[[fn=Volute]]</Template>
  <TotalTime>1068</TotalTime>
  <Words>184</Words>
  <Application>Microsoft Office PowerPoint</Application>
  <PresentationFormat>Affichage à l'écran (4:3)</PresentationFormat>
  <Paragraphs>93</Paragraphs>
  <Slides>16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Times New Roman</vt:lpstr>
      <vt:lpstr>Wingdings 2</vt:lpstr>
      <vt:lpstr>Wingdings 3</vt:lpstr>
      <vt:lpstr>HDOfficeLightV0</vt:lpstr>
      <vt:lpstr>Brin</vt:lpstr>
      <vt:lpstr>Projet TWEB</vt:lpstr>
      <vt:lpstr>Sommaire </vt:lpstr>
      <vt:lpstr>Introduction</vt:lpstr>
      <vt:lpstr>Introduction</vt:lpstr>
      <vt:lpstr>Description de l’application</vt:lpstr>
      <vt:lpstr>Description de l’application</vt:lpstr>
      <vt:lpstr>Technologies utilisées</vt:lpstr>
      <vt:lpstr>Technologies utilisées</vt:lpstr>
      <vt:lpstr>Technologies utilisées</vt:lpstr>
      <vt:lpstr>Technologies utilisées</vt:lpstr>
      <vt:lpstr>Architecture de l’application</vt:lpstr>
      <vt:lpstr>Architecture de l’application</vt:lpstr>
      <vt:lpstr>Démonstration ! </vt:lpstr>
      <vt:lpstr>Conclusion</vt:lpstr>
      <vt:lpstr>Conclusion</vt:lpstr>
      <vt:lpstr>Merci de votre attention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Flat5</dc:title>
  <dc:creator>Jerome Moret</dc:creator>
  <cp:lastModifiedBy>Jerome Moret</cp:lastModifiedBy>
  <cp:revision>94</cp:revision>
  <dcterms:created xsi:type="dcterms:W3CDTF">2015-11-15T19:58:11Z</dcterms:created>
  <dcterms:modified xsi:type="dcterms:W3CDTF">2016-01-23T16:21:52Z</dcterms:modified>
</cp:coreProperties>
</file>